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Josefin Sans Bold" charset="1" panose="00000800000000000000"/>
      <p:regular r:id="rId18"/>
    </p:embeddedFont>
    <p:embeddedFont>
      <p:font typeface="Josefin Sans" charset="1" panose="00000500000000000000"/>
      <p:regular r:id="rId19"/>
    </p:embeddedFont>
    <p:embeddedFont>
      <p:font typeface="Open Sauce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62.png" Type="http://schemas.openxmlformats.org/officeDocument/2006/relationships/image"/><Relationship Id="rId9" Target="../media/image6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02445" y="3092873"/>
            <a:ext cx="8217084" cy="4101253"/>
            <a:chOff x="0" y="0"/>
            <a:chExt cx="10956112" cy="546833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128009"/>
              <a:ext cx="10956112" cy="1225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06"/>
                </a:lnSpc>
              </a:pPr>
              <a:r>
                <a:rPr lang="en-US" sz="6575">
                  <a:solidFill>
                    <a:srgbClr val="F7B4A7"/>
                  </a:solidFill>
                  <a:latin typeface="Josefin Sans Bold"/>
                </a:rPr>
                <a:t>SafeLocker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10956112" cy="544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spc="446">
                  <a:solidFill>
                    <a:srgbClr val="94DDDE"/>
                  </a:solidFill>
                  <a:latin typeface="Josefin Sans"/>
                </a:rPr>
                <a:t>PROJETO INTEGRADOR V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707221"/>
              <a:ext cx="10956112" cy="761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60"/>
                </a:lnSpc>
              </a:pPr>
              <a:r>
                <a:rPr lang="en-US" sz="3400">
                  <a:solidFill>
                    <a:srgbClr val="94DDDE"/>
                  </a:solidFill>
                  <a:latin typeface="Josefin Sans"/>
                </a:rPr>
                <a:t>Alunos: João, Kevin, Guilherme e Thomas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82834" y="-1921745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03834" y="1790711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095190" y="202115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47148" y="1264426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4872" y="5005800"/>
            <a:ext cx="1894295" cy="4252500"/>
          </a:xfrm>
          <a:custGeom>
            <a:avLst/>
            <a:gdLst/>
            <a:ahLst/>
            <a:cxnLst/>
            <a:rect r="r" b="b" t="t" l="l"/>
            <a:pathLst>
              <a:path h="4252500" w="1894295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11803" y="7612736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51762" y="1107504"/>
            <a:ext cx="3489749" cy="2861594"/>
          </a:xfrm>
          <a:custGeom>
            <a:avLst/>
            <a:gdLst/>
            <a:ahLst/>
            <a:cxnLst/>
            <a:rect r="r" b="b" t="t" l="l"/>
            <a:pathLst>
              <a:path h="2861594" w="3489749">
                <a:moveTo>
                  <a:pt x="0" y="0"/>
                </a:moveTo>
                <a:lnTo>
                  <a:pt x="3489749" y="0"/>
                </a:lnTo>
                <a:lnTo>
                  <a:pt x="3489749" y="2861593"/>
                </a:lnTo>
                <a:lnTo>
                  <a:pt x="0" y="28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0793" y="4342477"/>
            <a:ext cx="4618653" cy="4114800"/>
          </a:xfrm>
          <a:custGeom>
            <a:avLst/>
            <a:gdLst/>
            <a:ahLst/>
            <a:cxnLst/>
            <a:rect r="r" b="b" t="t" l="l"/>
            <a:pathLst>
              <a:path h="4114800" w="4618653">
                <a:moveTo>
                  <a:pt x="0" y="0"/>
                </a:moveTo>
                <a:lnTo>
                  <a:pt x="4618653" y="0"/>
                </a:lnTo>
                <a:lnTo>
                  <a:pt x="4618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097063" y="2847270"/>
            <a:ext cx="9162237" cy="4592460"/>
            <a:chOff x="0" y="0"/>
            <a:chExt cx="12216316" cy="612328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19075"/>
              <a:ext cx="12216316" cy="1076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30"/>
                </a:lnSpc>
              </a:pPr>
              <a:r>
                <a:rPr lang="en-US" sz="5275">
                  <a:solidFill>
                    <a:srgbClr val="2B4B82"/>
                  </a:solidFill>
                  <a:latin typeface="Josefin Sans Bold"/>
                </a:rPr>
                <a:t>Criação do Front-End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97585"/>
              <a:ext cx="12216316" cy="6685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17"/>
                </a:lnSpc>
              </a:pPr>
              <a:r>
                <a:rPr lang="en-US" sz="2549" spc="402">
                  <a:solidFill>
                    <a:srgbClr val="2B4B82"/>
                  </a:solidFill>
                  <a:latin typeface="Josefin Sans"/>
                </a:rPr>
                <a:t>DANDO VIDA A NOSSA IDEIA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617570"/>
              <a:ext cx="12216316" cy="250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2930" indent="-291465" lvl="1">
                <a:lnSpc>
                  <a:spcPts val="3779"/>
                </a:lnSpc>
                <a:buFont typeface="Arial"/>
                <a:buChar char="•"/>
              </a:pPr>
              <a:r>
                <a:rPr lang="en-US" sz="2700">
                  <a:solidFill>
                    <a:srgbClr val="2B4B82"/>
                  </a:solidFill>
                  <a:latin typeface="Josefin Sans"/>
                </a:rPr>
                <a:t>Tecnologias utilizadas no Front-End</a:t>
              </a:r>
            </a:p>
            <a:p>
              <a:pPr algn="l" marL="582930" indent="-291465" lvl="1">
                <a:lnSpc>
                  <a:spcPts val="3779"/>
                </a:lnSpc>
                <a:buFont typeface="Arial"/>
                <a:buChar char="•"/>
              </a:pPr>
              <a:r>
                <a:rPr lang="en-US" sz="2700">
                  <a:solidFill>
                    <a:srgbClr val="2B4B82"/>
                  </a:solidFill>
                  <a:latin typeface="Josefin Sans"/>
                </a:rPr>
                <a:t>Integração do Front-End com o Back-End e a Database</a:t>
              </a:r>
            </a:p>
            <a:p>
              <a:pPr algn="l">
                <a:lnSpc>
                  <a:spcPts val="3780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2523" y="3136091"/>
            <a:ext cx="14923741" cy="742261"/>
            <a:chOff x="0" y="0"/>
            <a:chExt cx="19898322" cy="98968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04775"/>
              <a:ext cx="1645009" cy="1094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859"/>
                </a:lnSpc>
              </a:pPr>
              <a:r>
                <a:rPr lang="en-US" sz="4899" spc="837">
                  <a:solidFill>
                    <a:srgbClr val="2B4B82"/>
                  </a:solidFill>
                  <a:latin typeface="Josefin Sans Bold"/>
                </a:rPr>
                <a:t>1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9355848" y="-104775"/>
              <a:ext cx="1645009" cy="1094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859"/>
                </a:lnSpc>
              </a:pPr>
              <a:r>
                <a:rPr lang="en-US" sz="4899" spc="837">
                  <a:solidFill>
                    <a:srgbClr val="2B4B82"/>
                  </a:solidFill>
                  <a:latin typeface="Josefin Sans Bold"/>
                </a:rPr>
                <a:t>2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8253313" y="-104775"/>
              <a:ext cx="1645009" cy="1094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859"/>
                </a:lnSpc>
              </a:pPr>
              <a:r>
                <a:rPr lang="en-US" sz="4899" spc="837">
                  <a:solidFill>
                    <a:srgbClr val="2B4B82"/>
                  </a:solidFill>
                  <a:latin typeface="Josefin Sans Bold"/>
                </a:rPr>
                <a:t>3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1645009" y="414443"/>
              <a:ext cx="7216963" cy="0"/>
            </a:xfrm>
            <a:prstGeom prst="line">
              <a:avLst/>
            </a:prstGeom>
            <a:ln cap="flat" w="127000">
              <a:solidFill>
                <a:srgbClr val="2B4B82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7" id="7"/>
            <p:cNvSpPr/>
            <p:nvPr/>
          </p:nvSpPr>
          <p:spPr>
            <a:xfrm>
              <a:off x="11036350" y="414443"/>
              <a:ext cx="7216963" cy="0"/>
            </a:xfrm>
            <a:prstGeom prst="line">
              <a:avLst/>
            </a:prstGeom>
            <a:ln cap="flat" w="127000">
              <a:solidFill>
                <a:srgbClr val="2B4B82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462753" y="4695225"/>
            <a:ext cx="4743282" cy="1328119"/>
          </a:xfrm>
          <a:custGeom>
            <a:avLst/>
            <a:gdLst/>
            <a:ahLst/>
            <a:cxnLst/>
            <a:rect r="r" b="b" t="t" l="l"/>
            <a:pathLst>
              <a:path h="1328119" w="4743282">
                <a:moveTo>
                  <a:pt x="0" y="0"/>
                </a:moveTo>
                <a:lnTo>
                  <a:pt x="4743282" y="0"/>
                </a:lnTo>
                <a:lnTo>
                  <a:pt x="4743282" y="1328119"/>
                </a:lnTo>
                <a:lnTo>
                  <a:pt x="0" y="1328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31370" y="6842494"/>
            <a:ext cx="5339191" cy="3048193"/>
          </a:xfrm>
          <a:custGeom>
            <a:avLst/>
            <a:gdLst/>
            <a:ahLst/>
            <a:cxnLst/>
            <a:rect r="r" b="b" t="t" l="l"/>
            <a:pathLst>
              <a:path h="3048193" w="5339191">
                <a:moveTo>
                  <a:pt x="0" y="0"/>
                </a:moveTo>
                <a:lnTo>
                  <a:pt x="5339192" y="0"/>
                </a:lnTo>
                <a:lnTo>
                  <a:pt x="5339192" y="3048193"/>
                </a:lnTo>
                <a:lnTo>
                  <a:pt x="0" y="3048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09383" y="6223369"/>
            <a:ext cx="1450022" cy="1392021"/>
          </a:xfrm>
          <a:custGeom>
            <a:avLst/>
            <a:gdLst/>
            <a:ahLst/>
            <a:cxnLst/>
            <a:rect r="r" b="b" t="t" l="l"/>
            <a:pathLst>
              <a:path h="1392021" w="1450022">
                <a:moveTo>
                  <a:pt x="0" y="0"/>
                </a:moveTo>
                <a:lnTo>
                  <a:pt x="1450022" y="0"/>
                </a:lnTo>
                <a:lnTo>
                  <a:pt x="1450022" y="1392022"/>
                </a:lnTo>
                <a:lnTo>
                  <a:pt x="0" y="13920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12150" y="5143190"/>
            <a:ext cx="3629582" cy="3398609"/>
          </a:xfrm>
          <a:custGeom>
            <a:avLst/>
            <a:gdLst/>
            <a:ahLst/>
            <a:cxnLst/>
            <a:rect r="r" b="b" t="t" l="l"/>
            <a:pathLst>
              <a:path h="3398609" w="3629582">
                <a:moveTo>
                  <a:pt x="0" y="0"/>
                </a:moveTo>
                <a:lnTo>
                  <a:pt x="3629582" y="0"/>
                </a:lnTo>
                <a:lnTo>
                  <a:pt x="3629582" y="3398609"/>
                </a:lnTo>
                <a:lnTo>
                  <a:pt x="0" y="33986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77012" y="4887106"/>
            <a:ext cx="4865684" cy="2728285"/>
          </a:xfrm>
          <a:custGeom>
            <a:avLst/>
            <a:gdLst/>
            <a:ahLst/>
            <a:cxnLst/>
            <a:rect r="r" b="b" t="t" l="l"/>
            <a:pathLst>
              <a:path h="2728285" w="4865684">
                <a:moveTo>
                  <a:pt x="0" y="0"/>
                </a:moveTo>
                <a:lnTo>
                  <a:pt x="4865685" y="0"/>
                </a:lnTo>
                <a:lnTo>
                  <a:pt x="4865685" y="2728285"/>
                </a:lnTo>
                <a:lnTo>
                  <a:pt x="0" y="27282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019175"/>
            <a:ext cx="16135350" cy="971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325">
                <a:solidFill>
                  <a:srgbClr val="2B4B82"/>
                </a:solidFill>
                <a:latin typeface="Josefin Sans Bold"/>
              </a:rPr>
              <a:t>Integração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78677" y="4018704"/>
            <a:ext cx="5702046" cy="47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spc="478">
                <a:solidFill>
                  <a:srgbClr val="2B4B82"/>
                </a:solidFill>
                <a:latin typeface="Josefin Sans Bold"/>
              </a:rPr>
              <a:t>BACK-END &amp; DATABASE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94582" y="4018704"/>
            <a:ext cx="2864718" cy="47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478">
                <a:solidFill>
                  <a:srgbClr val="2B4B82"/>
                </a:solidFill>
                <a:latin typeface="Josefin Sans Bold"/>
              </a:rPr>
              <a:t>FRONT-END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4996" y="4018704"/>
            <a:ext cx="2401669" cy="47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478">
                <a:solidFill>
                  <a:srgbClr val="2B4B82"/>
                </a:solidFill>
                <a:latin typeface="Josefin Sans Bold"/>
              </a:rPr>
              <a:t>CIRCUITO</a:t>
            </a:r>
          </a:p>
        </p:txBody>
      </p:sp>
    </p:spTree>
  </p:cSld>
  <p:clrMapOvr>
    <a:masterClrMapping/>
  </p:clrMapOvr>
  <p:transition spd="slow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0379" y="3852518"/>
            <a:ext cx="10034081" cy="2581964"/>
            <a:chOff x="0" y="0"/>
            <a:chExt cx="13378774" cy="344261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50139"/>
              <a:ext cx="13378774" cy="1248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533"/>
                </a:lnSpc>
              </a:pPr>
              <a:r>
                <a:rPr lang="en-US" sz="6950" spc="-76">
                  <a:solidFill>
                    <a:srgbClr val="2B4B82"/>
                  </a:solidFill>
                  <a:latin typeface="Josefin Sans Bold"/>
                </a:rPr>
                <a:t>Obrigado pela atenção!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766416"/>
              <a:ext cx="13378774" cy="676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2B4B82"/>
                  </a:solidFill>
                  <a:latin typeface="Josefin Sans"/>
                </a:rPr>
                <a:t>Estamos aberto a perguntas e dúvidas.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54137" y="3018272"/>
            <a:ext cx="7411325" cy="4635447"/>
          </a:xfrm>
          <a:custGeom>
            <a:avLst/>
            <a:gdLst/>
            <a:ahLst/>
            <a:cxnLst/>
            <a:rect r="r" b="b" t="t" l="l"/>
            <a:pathLst>
              <a:path h="4635447" w="7411325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65100" y="8613636"/>
            <a:ext cx="4338720" cy="2713672"/>
          </a:xfrm>
          <a:custGeom>
            <a:avLst/>
            <a:gdLst/>
            <a:ahLst/>
            <a:cxnLst/>
            <a:rect r="r" b="b" t="t" l="l"/>
            <a:pathLst>
              <a:path h="2713672" w="4338720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76014" y="7483497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20348" y="712171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02264" y="1684366"/>
            <a:ext cx="8592473" cy="5680701"/>
            <a:chOff x="0" y="0"/>
            <a:chExt cx="11456630" cy="757426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481673" y="-9525"/>
              <a:ext cx="6723775" cy="1647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19"/>
                </a:lnSpc>
              </a:pPr>
              <a:r>
                <a:rPr lang="en-US" sz="8099">
                  <a:solidFill>
                    <a:srgbClr val="F7B4A7"/>
                  </a:solidFill>
                  <a:latin typeface="Josefin Sans Bold"/>
                </a:rPr>
                <a:t>Agenda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481673" y="2327285"/>
              <a:ext cx="7537706" cy="1124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7"/>
                </a:lnSpc>
              </a:pPr>
              <a:r>
                <a:rPr lang="en-US" sz="2149" spc="257">
                  <a:solidFill>
                    <a:srgbClr val="94DDDE"/>
                  </a:solidFill>
                  <a:latin typeface="Josefin Sans"/>
                </a:rPr>
                <a:t>PRINCIPAIS TÓPICOS DISCUTIDOS NESTA APRESENTAÇÃO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545106"/>
              <a:ext cx="11456630" cy="2564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93726" indent="-296863" lvl="1">
                <a:lnSpc>
                  <a:spcPts val="3850"/>
                </a:lnSpc>
                <a:buFont typeface="Arial"/>
                <a:buChar char="•"/>
              </a:pPr>
              <a:r>
                <a:rPr lang="en-US" sz="2750">
                  <a:solidFill>
                    <a:srgbClr val="94DDDE"/>
                  </a:solidFill>
                  <a:latin typeface="Josefin Sans"/>
                </a:rPr>
                <a:t>Objetivo do SafeLocker</a:t>
              </a:r>
            </a:p>
            <a:p>
              <a:pPr algn="just" marL="593726" indent="-296863" lvl="1">
                <a:lnSpc>
                  <a:spcPts val="3850"/>
                </a:lnSpc>
                <a:buFont typeface="Arial"/>
                <a:buChar char="•"/>
              </a:pPr>
              <a:r>
                <a:rPr lang="en-US" sz="2750">
                  <a:solidFill>
                    <a:srgbClr val="94DDDE"/>
                  </a:solidFill>
                  <a:latin typeface="Josefin Sans"/>
                </a:rPr>
                <a:t>Circuito e protótipo</a:t>
              </a:r>
            </a:p>
            <a:p>
              <a:pPr algn="just" marL="593726" indent="-296863" lvl="1">
                <a:lnSpc>
                  <a:spcPts val="3850"/>
                </a:lnSpc>
                <a:buFont typeface="Arial"/>
                <a:buChar char="•"/>
              </a:pPr>
              <a:r>
                <a:rPr lang="en-US" sz="2750">
                  <a:solidFill>
                    <a:srgbClr val="94DDDE"/>
                  </a:solidFill>
                  <a:latin typeface="Josefin Sans"/>
                </a:rPr>
                <a:t>Tecnologias utilizadas</a:t>
              </a:r>
            </a:p>
            <a:p>
              <a:pPr algn="just" marL="593725" indent="-296863" lvl="1">
                <a:lnSpc>
                  <a:spcPts val="3850"/>
                </a:lnSpc>
                <a:buFont typeface="Arial"/>
                <a:buChar char="•"/>
              </a:pPr>
              <a:r>
                <a:rPr lang="en-US" sz="2750">
                  <a:solidFill>
                    <a:srgbClr val="94DDDE"/>
                  </a:solidFill>
                  <a:latin typeface="Josefin Sans"/>
                </a:rPr>
                <a:t>Conclusão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09758" y="1684366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6" y="0"/>
                </a:lnTo>
                <a:lnTo>
                  <a:pt x="3874546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80976" y="2475095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5" y="0"/>
                </a:lnTo>
                <a:lnTo>
                  <a:pt x="3874545" y="5122595"/>
                </a:lnTo>
                <a:lnTo>
                  <a:pt x="0" y="512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95732" y="3214319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5" y="0"/>
                </a:lnTo>
                <a:lnTo>
                  <a:pt x="3874545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78962" y="4775814"/>
            <a:ext cx="5131837" cy="4114800"/>
          </a:xfrm>
          <a:custGeom>
            <a:avLst/>
            <a:gdLst/>
            <a:ahLst/>
            <a:cxnLst/>
            <a:rect r="r" b="b" t="t" l="l"/>
            <a:pathLst>
              <a:path h="4114800" w="5131837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77071" y="140367"/>
            <a:ext cx="7411325" cy="4635447"/>
          </a:xfrm>
          <a:custGeom>
            <a:avLst/>
            <a:gdLst/>
            <a:ahLst/>
            <a:cxnLst/>
            <a:rect r="r" b="b" t="t" l="l"/>
            <a:pathLst>
              <a:path h="4635447" w="7411325">
                <a:moveTo>
                  <a:pt x="0" y="0"/>
                </a:moveTo>
                <a:lnTo>
                  <a:pt x="7411326" y="0"/>
                </a:lnTo>
                <a:lnTo>
                  <a:pt x="7411326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631" y="7784566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78962" y="140367"/>
            <a:ext cx="5131837" cy="5169433"/>
          </a:xfrm>
          <a:custGeom>
            <a:avLst/>
            <a:gdLst/>
            <a:ahLst/>
            <a:cxnLst/>
            <a:rect r="r" b="b" t="t" l="l"/>
            <a:pathLst>
              <a:path h="5169433" w="5131837">
                <a:moveTo>
                  <a:pt x="0" y="0"/>
                </a:moveTo>
                <a:lnTo>
                  <a:pt x="5131837" y="0"/>
                </a:lnTo>
                <a:lnTo>
                  <a:pt x="5131837" y="5169433"/>
                </a:lnTo>
                <a:lnTo>
                  <a:pt x="0" y="51694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3396839"/>
            <a:ext cx="9768230" cy="3436375"/>
            <a:chOff x="0" y="0"/>
            <a:chExt cx="13024306" cy="45818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13024306" cy="1314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Nosso Objetivo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337685"/>
              <a:ext cx="12478551" cy="2142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0"/>
                </a:lnSpc>
              </a:pPr>
              <a:r>
                <a:rPr lang="en-US" sz="2675">
                  <a:solidFill>
                    <a:srgbClr val="2B4B82"/>
                  </a:solidFill>
                  <a:latin typeface="Josefin Sans"/>
                </a:rPr>
                <a:t>Nosso objetivo é tornar mais dinâmico a configuração, acesso e informações em cofres pessoais dos usuários, trazendo essa facilidade em uma aplicação Web com integração com um circuito eletrônico.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4326" y="7285792"/>
            <a:ext cx="3506052" cy="3758925"/>
          </a:xfrm>
          <a:custGeom>
            <a:avLst/>
            <a:gdLst/>
            <a:ahLst/>
            <a:cxnLst/>
            <a:rect r="r" b="b" t="t" l="l"/>
            <a:pathLst>
              <a:path h="3758925" w="3506052">
                <a:moveTo>
                  <a:pt x="0" y="0"/>
                </a:moveTo>
                <a:lnTo>
                  <a:pt x="3506052" y="0"/>
                </a:lnTo>
                <a:lnTo>
                  <a:pt x="3506052" y="3758924"/>
                </a:lnTo>
                <a:lnTo>
                  <a:pt x="0" y="37589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1775" y="6028614"/>
            <a:ext cx="1120031" cy="2514354"/>
          </a:xfrm>
          <a:custGeom>
            <a:avLst/>
            <a:gdLst/>
            <a:ahLst/>
            <a:cxnLst/>
            <a:rect r="r" b="b" t="t" l="l"/>
            <a:pathLst>
              <a:path h="2514354" w="1120031">
                <a:moveTo>
                  <a:pt x="0" y="0"/>
                </a:moveTo>
                <a:lnTo>
                  <a:pt x="1120031" y="0"/>
                </a:lnTo>
                <a:lnTo>
                  <a:pt x="1120031" y="2514355"/>
                </a:lnTo>
                <a:lnTo>
                  <a:pt x="0" y="25143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06274" y="7292095"/>
            <a:ext cx="3506052" cy="3758925"/>
          </a:xfrm>
          <a:custGeom>
            <a:avLst/>
            <a:gdLst/>
            <a:ahLst/>
            <a:cxnLst/>
            <a:rect r="r" b="b" t="t" l="l"/>
            <a:pathLst>
              <a:path h="3758925" w="3506052">
                <a:moveTo>
                  <a:pt x="0" y="0"/>
                </a:moveTo>
                <a:lnTo>
                  <a:pt x="3506052" y="0"/>
                </a:lnTo>
                <a:lnTo>
                  <a:pt x="3506052" y="3758925"/>
                </a:lnTo>
                <a:lnTo>
                  <a:pt x="0" y="37589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842375" y="6034918"/>
            <a:ext cx="1120031" cy="2514354"/>
          </a:xfrm>
          <a:custGeom>
            <a:avLst/>
            <a:gdLst/>
            <a:ahLst/>
            <a:cxnLst/>
            <a:rect r="r" b="b" t="t" l="l"/>
            <a:pathLst>
              <a:path h="2514354" w="1120031">
                <a:moveTo>
                  <a:pt x="0" y="0"/>
                </a:moveTo>
                <a:lnTo>
                  <a:pt x="1120031" y="0"/>
                </a:lnTo>
                <a:lnTo>
                  <a:pt x="1120031" y="2514354"/>
                </a:lnTo>
                <a:lnTo>
                  <a:pt x="0" y="25143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957697" y="3001208"/>
            <a:ext cx="12372607" cy="4129697"/>
            <a:chOff x="0" y="0"/>
            <a:chExt cx="16496809" cy="550626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16496809" cy="1314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80"/>
                </a:lnSpc>
              </a:pPr>
              <a:r>
                <a:rPr lang="en-US" sz="6400">
                  <a:solidFill>
                    <a:srgbClr val="2B4B82"/>
                  </a:solidFill>
                  <a:latin typeface="Josefin Sans Bold"/>
                </a:rPr>
                <a:t>ESCOPO DO SAFELOCKER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949854"/>
              <a:ext cx="16496809" cy="2946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4"/>
                </a:lnSpc>
              </a:pPr>
              <a:r>
                <a:rPr lang="en-US" sz="2124">
                  <a:solidFill>
                    <a:srgbClr val="2B4B82"/>
                  </a:solidFill>
                  <a:latin typeface="Josefin Sans"/>
                </a:rPr>
                <a:t>O projeto SafeLocker é um cofre inteligente que utiliza um circuito ESP8266, um leitor de RFID e uma fechadura solenoide, permitindo a conexão à internet. Quando um cartão RFID é aproximado, o ESP8266 autentica o acesso e, se autorizado, aciona a fechadura para destrancar o cofre. O sistema registra todas as tentativas de acesso, permitindo a visualização do histórico e a modificação remota dos dados dos cartões autorizados através de um site, proporcionando segurança e conveniência na gestão do cofre.</a:t>
              </a:r>
            </a:p>
          </p:txBody>
        </p:sp>
      </p:grpSp>
    </p:spTree>
  </p:cSld>
  <p:clrMapOvr>
    <a:masterClrMapping/>
  </p:clrMapOvr>
  <p:transition spd="fast">
    <p:wipe dir="l"/>
  </p:transition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6135350" cy="971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325">
                <a:solidFill>
                  <a:srgbClr val="2B4B82"/>
                </a:solidFill>
                <a:latin typeface="Josefin Sans Bold"/>
              </a:rPr>
              <a:t>Road-Map do projeto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584432" y="4153055"/>
            <a:ext cx="2401669" cy="2918113"/>
            <a:chOff x="0" y="0"/>
            <a:chExt cx="3202226" cy="389081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3202226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478">
                  <a:solidFill>
                    <a:srgbClr val="2B4B82"/>
                  </a:solidFill>
                  <a:latin typeface="Josefin Sans Bold"/>
                </a:rPr>
                <a:t>PASSO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928520"/>
              <a:ext cx="3202226" cy="962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Josefin Sans"/>
                </a:rPr>
                <a:t>Pesquisa dos componentes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06221"/>
              <a:ext cx="3202226" cy="1675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Josefin Sans Bold"/>
                </a:rPr>
                <a:t>Estudo e escolha dos componentes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23950" y="4153055"/>
            <a:ext cx="2459408" cy="2584342"/>
            <a:chOff x="0" y="0"/>
            <a:chExt cx="3279211" cy="344579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3279211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spc="478">
                  <a:solidFill>
                    <a:srgbClr val="2B4B82"/>
                  </a:solidFill>
                  <a:latin typeface="Josefin Sans Bold"/>
                </a:rPr>
                <a:t>PASSO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413123"/>
              <a:ext cx="3279211" cy="831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4"/>
                </a:lnSpc>
              </a:pPr>
              <a:r>
                <a:rPr lang="en-US" sz="1802">
                  <a:solidFill>
                    <a:srgbClr val="2B4B82"/>
                  </a:solidFill>
                  <a:latin typeface="Josefin Sans"/>
                </a:rPr>
                <a:t>Estudamos um circuito fácil e barato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10156"/>
              <a:ext cx="3279211" cy="1028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0"/>
                </a:lnSpc>
              </a:pPr>
              <a:r>
                <a:rPr lang="en-US" sz="2221">
                  <a:solidFill>
                    <a:srgbClr val="2B4B82"/>
                  </a:solidFill>
                  <a:latin typeface="Josefin Sans Bold"/>
                </a:rPr>
                <a:t>Escolha do circuito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19046" y="4153055"/>
            <a:ext cx="2459408" cy="3617916"/>
            <a:chOff x="0" y="0"/>
            <a:chExt cx="3279211" cy="482388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3279211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spc="478">
                  <a:solidFill>
                    <a:srgbClr val="2B4B82"/>
                  </a:solidFill>
                  <a:latin typeface="Josefin Sans Bold"/>
                </a:rPr>
                <a:t>PASSO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208476"/>
              <a:ext cx="3279211" cy="1603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71"/>
                </a:lnSpc>
              </a:pPr>
              <a:r>
                <a:rPr lang="en-US" sz="1765">
                  <a:solidFill>
                    <a:srgbClr val="2B4B82"/>
                  </a:solidFill>
                  <a:latin typeface="Josefin Sans"/>
                </a:rPr>
                <a:t>Utilizando uma Database mySQL para captura das informações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34796"/>
              <a:ext cx="3279211" cy="1899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5"/>
                </a:lnSpc>
              </a:pPr>
              <a:r>
                <a:rPr lang="en-US" sz="2046">
                  <a:solidFill>
                    <a:srgbClr val="2B4B82"/>
                  </a:solidFill>
                  <a:latin typeface="Josefin Sans Bold"/>
                </a:rPr>
                <a:t>Idealização do site com possibilidade de integração com o circuito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266418" y="4153055"/>
            <a:ext cx="2680634" cy="2571185"/>
            <a:chOff x="0" y="0"/>
            <a:chExt cx="3574179" cy="342824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3574179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478">
                  <a:solidFill>
                    <a:srgbClr val="2B4B82"/>
                  </a:solidFill>
                  <a:latin typeface="Josefin Sans Bold"/>
                </a:rPr>
                <a:t>PASSO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972346"/>
              <a:ext cx="3574179" cy="1417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6"/>
                </a:lnSpc>
              </a:pPr>
              <a:r>
                <a:rPr lang="en-US" sz="2040">
                  <a:solidFill>
                    <a:srgbClr val="2B4B82"/>
                  </a:solidFill>
                  <a:latin typeface="Josefin Sans"/>
                </a:rPr>
                <a:t>Criação da Database e integração com a aplicação Web.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934796"/>
              <a:ext cx="3574179" cy="451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0"/>
                </a:lnSpc>
              </a:pPr>
              <a:r>
                <a:rPr lang="en-US" sz="2043">
                  <a:solidFill>
                    <a:srgbClr val="2B4B82"/>
                  </a:solidFill>
                  <a:latin typeface="Josefin Sans Bold"/>
                </a:rPr>
                <a:t>Criação da Database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704642" y="4153055"/>
            <a:ext cx="2459408" cy="3657393"/>
            <a:chOff x="0" y="0"/>
            <a:chExt cx="3279211" cy="487652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57150"/>
              <a:ext cx="3279211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spc="478">
                  <a:solidFill>
                    <a:srgbClr val="2B4B82"/>
                  </a:solidFill>
                  <a:latin typeface="Josefin Sans Bold"/>
                </a:rPr>
                <a:t>PASSO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928434"/>
              <a:ext cx="3279211" cy="1948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Josefin Sans"/>
                </a:rPr>
                <a:t>Por fim, a integração completa do site com o circuito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925271"/>
              <a:ext cx="3279211" cy="14550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4"/>
                </a:lnSpc>
              </a:pPr>
              <a:r>
                <a:rPr lang="en-US" sz="2102">
                  <a:solidFill>
                    <a:srgbClr val="2B4B82"/>
                  </a:solidFill>
                  <a:latin typeface="Josefin Sans Bold"/>
                </a:rPr>
                <a:t>Integração da aplicação com o circuito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051969" y="3258915"/>
            <a:ext cx="14021736" cy="669290"/>
            <a:chOff x="0" y="0"/>
            <a:chExt cx="18695648" cy="892387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104775"/>
              <a:ext cx="804493" cy="99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2B4B82"/>
                  </a:solidFill>
                  <a:latin typeface="Josefin Sans Bold"/>
                </a:rPr>
                <a:t>1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4575484" y="-104775"/>
              <a:ext cx="804493" cy="99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2B4B82"/>
                  </a:solidFill>
                  <a:latin typeface="Josefin Sans Bold"/>
                </a:rPr>
                <a:t>2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8926794" y="-104775"/>
              <a:ext cx="804493" cy="99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2B4B82"/>
                  </a:solidFill>
                  <a:latin typeface="Josefin Sans Bold"/>
                </a:rPr>
                <a:t>3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3670775" y="-104775"/>
              <a:ext cx="804493" cy="99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2B4B82"/>
                  </a:solidFill>
                  <a:latin typeface="Josefin Sans Bold"/>
                </a:rPr>
                <a:t>4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7891155" y="-104775"/>
              <a:ext cx="804493" cy="99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2B4B82"/>
                  </a:solidFill>
                  <a:latin typeface="Josefin Sans Bold"/>
                </a:rPr>
                <a:t>5</a:t>
              </a:r>
            </a:p>
          </p:txBody>
        </p:sp>
        <p:sp>
          <p:nvSpPr>
            <p:cNvPr name="AutoShape 29" id="29"/>
            <p:cNvSpPr/>
            <p:nvPr/>
          </p:nvSpPr>
          <p:spPr>
            <a:xfrm rot="0">
              <a:off x="804493" y="395393"/>
              <a:ext cx="3529461" cy="0"/>
            </a:xfrm>
            <a:prstGeom prst="line">
              <a:avLst/>
            </a:prstGeom>
            <a:ln cap="flat" w="38100">
              <a:solidFill>
                <a:srgbClr val="2B4B8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 rot="0">
              <a:off x="5397334" y="382693"/>
              <a:ext cx="3529461" cy="0"/>
            </a:xfrm>
            <a:prstGeom prst="line">
              <a:avLst/>
            </a:prstGeom>
            <a:ln cap="flat" w="38100">
              <a:solidFill>
                <a:srgbClr val="2B4B8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rot="0">
              <a:off x="9980379" y="382693"/>
              <a:ext cx="3529461" cy="0"/>
            </a:xfrm>
            <a:prstGeom prst="line">
              <a:avLst/>
            </a:prstGeom>
            <a:ln cap="flat" w="38100">
              <a:solidFill>
                <a:srgbClr val="2B4B8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rot="0">
              <a:off x="14361695" y="382693"/>
              <a:ext cx="3529461" cy="0"/>
            </a:xfrm>
            <a:prstGeom prst="line">
              <a:avLst/>
            </a:prstGeom>
            <a:ln cap="flat" w="38100">
              <a:solidFill>
                <a:srgbClr val="2B4B82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10774" y="1441513"/>
            <a:ext cx="2645731" cy="1625922"/>
          </a:xfrm>
          <a:custGeom>
            <a:avLst/>
            <a:gdLst/>
            <a:ahLst/>
            <a:cxnLst/>
            <a:rect r="r" b="b" t="t" l="l"/>
            <a:pathLst>
              <a:path h="1625922" w="2645731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79313" y="5316566"/>
            <a:ext cx="5758626" cy="4114800"/>
          </a:xfrm>
          <a:custGeom>
            <a:avLst/>
            <a:gdLst/>
            <a:ahLst/>
            <a:cxnLst/>
            <a:rect r="r" b="b" t="t" l="l"/>
            <a:pathLst>
              <a:path h="4114800" w="5758626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40312" y="-1788377"/>
            <a:ext cx="1491622" cy="3229890"/>
          </a:xfrm>
          <a:custGeom>
            <a:avLst/>
            <a:gdLst/>
            <a:ahLst/>
            <a:cxnLst/>
            <a:rect r="r" b="b" t="t" l="l"/>
            <a:pathLst>
              <a:path h="3229890" w="1491622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42167" y="-1536821"/>
            <a:ext cx="3748344" cy="3073642"/>
          </a:xfrm>
          <a:custGeom>
            <a:avLst/>
            <a:gdLst/>
            <a:ahLst/>
            <a:cxnLst/>
            <a:rect r="r" b="b" t="t" l="l"/>
            <a:pathLst>
              <a:path h="3073642" w="3748344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66643" y="-2441088"/>
            <a:ext cx="4317873" cy="5892879"/>
          </a:xfrm>
          <a:custGeom>
            <a:avLst/>
            <a:gdLst/>
            <a:ahLst/>
            <a:cxnLst/>
            <a:rect r="r" b="b" t="t" l="l"/>
            <a:pathLst>
              <a:path h="5892879" w="4317873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742874" y="3067435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086123" y="3715272"/>
            <a:ext cx="10520699" cy="4151905"/>
            <a:chOff x="0" y="0"/>
            <a:chExt cx="14027599" cy="553587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4027599" cy="1499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37"/>
                </a:lnSpc>
              </a:pPr>
              <a:r>
                <a:rPr lang="en-US" sz="7364">
                  <a:solidFill>
                    <a:srgbClr val="F7B4A7"/>
                  </a:solidFill>
                  <a:latin typeface="Josefin Sans Bold"/>
                </a:rPr>
                <a:t>Construção do circuito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222262"/>
              <a:ext cx="14027599" cy="2612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2445" indent="-301223" lvl="1">
                <a:lnSpc>
                  <a:spcPts val="3906"/>
                </a:lnSpc>
                <a:buFont typeface="Arial"/>
                <a:buChar char="•"/>
              </a:pPr>
              <a:r>
                <a:rPr lang="en-US" sz="2790">
                  <a:solidFill>
                    <a:srgbClr val="94DDDE"/>
                  </a:solidFill>
                  <a:latin typeface="Josefin Sans"/>
                </a:rPr>
                <a:t>Escolha e composição do circuito</a:t>
              </a:r>
            </a:p>
            <a:p>
              <a:pPr algn="l" marL="602445" indent="-301223" lvl="1">
                <a:lnSpc>
                  <a:spcPts val="3906"/>
                </a:lnSpc>
                <a:buFont typeface="Arial"/>
                <a:buChar char="•"/>
              </a:pPr>
              <a:r>
                <a:rPr lang="en-US" sz="2790">
                  <a:solidFill>
                    <a:srgbClr val="94DDDE"/>
                  </a:solidFill>
                  <a:latin typeface="Josefin Sans"/>
                </a:rPr>
                <a:t>Componentes eletrônicos</a:t>
              </a:r>
            </a:p>
            <a:p>
              <a:pPr algn="l" marL="602445" indent="-301223" lvl="1">
                <a:lnSpc>
                  <a:spcPts val="3906"/>
                </a:lnSpc>
                <a:buFont typeface="Arial"/>
                <a:buChar char="•"/>
              </a:pPr>
              <a:r>
                <a:rPr lang="en-US" sz="2790">
                  <a:solidFill>
                    <a:srgbClr val="94DDDE"/>
                  </a:solidFill>
                  <a:latin typeface="Josefin Sans"/>
                </a:rPr>
                <a:t>Programação do circuito</a:t>
              </a:r>
            </a:p>
            <a:p>
              <a:pPr algn="l" marL="602445" indent="-301223" lvl="1">
                <a:lnSpc>
                  <a:spcPts val="3906"/>
                </a:lnSpc>
                <a:buFont typeface="Arial"/>
                <a:buChar char="•"/>
              </a:pPr>
              <a:r>
                <a:rPr lang="en-US" sz="2790">
                  <a:solidFill>
                    <a:srgbClr val="94DDDE"/>
                  </a:solidFill>
                  <a:latin typeface="Josefin Sans"/>
                </a:rPr>
                <a:t>Integração com a aplicação Web</a:t>
              </a:r>
            </a:p>
          </p:txBody>
        </p:sp>
      </p:grpSp>
    </p:spTree>
  </p:cSld>
  <p:clrMapOvr>
    <a:masterClrMapping/>
  </p:clrMapOvr>
  <p:transition spd="fast">
    <p:cover dir="r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1039" y="2326487"/>
            <a:ext cx="3960647" cy="6686604"/>
            <a:chOff x="0" y="0"/>
            <a:chExt cx="1315979" cy="22217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5979" cy="2221716"/>
            </a:xfrm>
            <a:custGeom>
              <a:avLst/>
              <a:gdLst/>
              <a:ahLst/>
              <a:cxnLst/>
              <a:rect r="r" b="b" t="t" l="l"/>
              <a:pathLst>
                <a:path h="2221716" w="1315979">
                  <a:moveTo>
                    <a:pt x="58641" y="0"/>
                  </a:moveTo>
                  <a:lnTo>
                    <a:pt x="1257338" y="0"/>
                  </a:lnTo>
                  <a:cubicBezTo>
                    <a:pt x="1289725" y="0"/>
                    <a:pt x="1315979" y="26255"/>
                    <a:pt x="1315979" y="58641"/>
                  </a:cubicBezTo>
                  <a:lnTo>
                    <a:pt x="1315979" y="2163074"/>
                  </a:lnTo>
                  <a:cubicBezTo>
                    <a:pt x="1315979" y="2178627"/>
                    <a:pt x="1309801" y="2193543"/>
                    <a:pt x="1298804" y="2204540"/>
                  </a:cubicBezTo>
                  <a:cubicBezTo>
                    <a:pt x="1287806" y="2215537"/>
                    <a:pt x="1272891" y="2221716"/>
                    <a:pt x="1257338" y="2221716"/>
                  </a:cubicBezTo>
                  <a:lnTo>
                    <a:pt x="58641" y="2221716"/>
                  </a:lnTo>
                  <a:cubicBezTo>
                    <a:pt x="43089" y="2221716"/>
                    <a:pt x="28173" y="2215537"/>
                    <a:pt x="17176" y="2204540"/>
                  </a:cubicBezTo>
                  <a:cubicBezTo>
                    <a:pt x="6178" y="2193543"/>
                    <a:pt x="0" y="2178627"/>
                    <a:pt x="0" y="2163074"/>
                  </a:cubicBezTo>
                  <a:lnTo>
                    <a:pt x="0" y="58641"/>
                  </a:lnTo>
                  <a:cubicBezTo>
                    <a:pt x="0" y="43089"/>
                    <a:pt x="6178" y="28173"/>
                    <a:pt x="17176" y="17176"/>
                  </a:cubicBezTo>
                  <a:cubicBezTo>
                    <a:pt x="28173" y="6178"/>
                    <a:pt x="43089" y="0"/>
                    <a:pt x="586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315979" cy="221219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42186" y="2326487"/>
            <a:ext cx="3960647" cy="6686604"/>
            <a:chOff x="0" y="0"/>
            <a:chExt cx="1315979" cy="22217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15979" cy="2221716"/>
            </a:xfrm>
            <a:custGeom>
              <a:avLst/>
              <a:gdLst/>
              <a:ahLst/>
              <a:cxnLst/>
              <a:rect r="r" b="b" t="t" l="l"/>
              <a:pathLst>
                <a:path h="2221716" w="1315979">
                  <a:moveTo>
                    <a:pt x="58641" y="0"/>
                  </a:moveTo>
                  <a:lnTo>
                    <a:pt x="1257338" y="0"/>
                  </a:lnTo>
                  <a:cubicBezTo>
                    <a:pt x="1289725" y="0"/>
                    <a:pt x="1315979" y="26255"/>
                    <a:pt x="1315979" y="58641"/>
                  </a:cubicBezTo>
                  <a:lnTo>
                    <a:pt x="1315979" y="2163074"/>
                  </a:lnTo>
                  <a:cubicBezTo>
                    <a:pt x="1315979" y="2178627"/>
                    <a:pt x="1309801" y="2193543"/>
                    <a:pt x="1298804" y="2204540"/>
                  </a:cubicBezTo>
                  <a:cubicBezTo>
                    <a:pt x="1287806" y="2215537"/>
                    <a:pt x="1272891" y="2221716"/>
                    <a:pt x="1257338" y="2221716"/>
                  </a:cubicBezTo>
                  <a:lnTo>
                    <a:pt x="58641" y="2221716"/>
                  </a:lnTo>
                  <a:cubicBezTo>
                    <a:pt x="43089" y="2221716"/>
                    <a:pt x="28173" y="2215537"/>
                    <a:pt x="17176" y="2204540"/>
                  </a:cubicBezTo>
                  <a:cubicBezTo>
                    <a:pt x="6178" y="2193543"/>
                    <a:pt x="0" y="2178627"/>
                    <a:pt x="0" y="2163074"/>
                  </a:cubicBezTo>
                  <a:lnTo>
                    <a:pt x="0" y="58641"/>
                  </a:lnTo>
                  <a:cubicBezTo>
                    <a:pt x="0" y="43089"/>
                    <a:pt x="6178" y="28173"/>
                    <a:pt x="17176" y="17176"/>
                  </a:cubicBezTo>
                  <a:cubicBezTo>
                    <a:pt x="28173" y="6178"/>
                    <a:pt x="43089" y="0"/>
                    <a:pt x="586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315979" cy="221219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93334" y="2326487"/>
            <a:ext cx="3960647" cy="6686604"/>
            <a:chOff x="0" y="0"/>
            <a:chExt cx="1315979" cy="22217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15979" cy="2221716"/>
            </a:xfrm>
            <a:custGeom>
              <a:avLst/>
              <a:gdLst/>
              <a:ahLst/>
              <a:cxnLst/>
              <a:rect r="r" b="b" t="t" l="l"/>
              <a:pathLst>
                <a:path h="2221716" w="1315979">
                  <a:moveTo>
                    <a:pt x="58641" y="0"/>
                  </a:moveTo>
                  <a:lnTo>
                    <a:pt x="1257338" y="0"/>
                  </a:lnTo>
                  <a:cubicBezTo>
                    <a:pt x="1289725" y="0"/>
                    <a:pt x="1315979" y="26255"/>
                    <a:pt x="1315979" y="58641"/>
                  </a:cubicBezTo>
                  <a:lnTo>
                    <a:pt x="1315979" y="2163074"/>
                  </a:lnTo>
                  <a:cubicBezTo>
                    <a:pt x="1315979" y="2178627"/>
                    <a:pt x="1309801" y="2193543"/>
                    <a:pt x="1298804" y="2204540"/>
                  </a:cubicBezTo>
                  <a:cubicBezTo>
                    <a:pt x="1287806" y="2215537"/>
                    <a:pt x="1272891" y="2221716"/>
                    <a:pt x="1257338" y="2221716"/>
                  </a:cubicBezTo>
                  <a:lnTo>
                    <a:pt x="58641" y="2221716"/>
                  </a:lnTo>
                  <a:cubicBezTo>
                    <a:pt x="43089" y="2221716"/>
                    <a:pt x="28173" y="2215537"/>
                    <a:pt x="17176" y="2204540"/>
                  </a:cubicBezTo>
                  <a:cubicBezTo>
                    <a:pt x="6178" y="2193543"/>
                    <a:pt x="0" y="2178627"/>
                    <a:pt x="0" y="2163074"/>
                  </a:cubicBezTo>
                  <a:lnTo>
                    <a:pt x="0" y="58641"/>
                  </a:lnTo>
                  <a:cubicBezTo>
                    <a:pt x="0" y="43089"/>
                    <a:pt x="6178" y="28173"/>
                    <a:pt x="17176" y="17176"/>
                  </a:cubicBezTo>
                  <a:cubicBezTo>
                    <a:pt x="28173" y="6178"/>
                    <a:pt x="43089" y="0"/>
                    <a:pt x="586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315979" cy="221219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44481" y="2326487"/>
            <a:ext cx="3960647" cy="6686604"/>
            <a:chOff x="0" y="0"/>
            <a:chExt cx="1315979" cy="22217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15979" cy="2221716"/>
            </a:xfrm>
            <a:custGeom>
              <a:avLst/>
              <a:gdLst/>
              <a:ahLst/>
              <a:cxnLst/>
              <a:rect r="r" b="b" t="t" l="l"/>
              <a:pathLst>
                <a:path h="2221716" w="1315979">
                  <a:moveTo>
                    <a:pt x="58641" y="0"/>
                  </a:moveTo>
                  <a:lnTo>
                    <a:pt x="1257338" y="0"/>
                  </a:lnTo>
                  <a:cubicBezTo>
                    <a:pt x="1289725" y="0"/>
                    <a:pt x="1315979" y="26255"/>
                    <a:pt x="1315979" y="58641"/>
                  </a:cubicBezTo>
                  <a:lnTo>
                    <a:pt x="1315979" y="2163074"/>
                  </a:lnTo>
                  <a:cubicBezTo>
                    <a:pt x="1315979" y="2178627"/>
                    <a:pt x="1309801" y="2193543"/>
                    <a:pt x="1298804" y="2204540"/>
                  </a:cubicBezTo>
                  <a:cubicBezTo>
                    <a:pt x="1287806" y="2215537"/>
                    <a:pt x="1272891" y="2221716"/>
                    <a:pt x="1257338" y="2221716"/>
                  </a:cubicBezTo>
                  <a:lnTo>
                    <a:pt x="58641" y="2221716"/>
                  </a:lnTo>
                  <a:cubicBezTo>
                    <a:pt x="43089" y="2221716"/>
                    <a:pt x="28173" y="2215537"/>
                    <a:pt x="17176" y="2204540"/>
                  </a:cubicBezTo>
                  <a:cubicBezTo>
                    <a:pt x="6178" y="2193543"/>
                    <a:pt x="0" y="2178627"/>
                    <a:pt x="0" y="2163074"/>
                  </a:cubicBezTo>
                  <a:lnTo>
                    <a:pt x="0" y="58641"/>
                  </a:lnTo>
                  <a:cubicBezTo>
                    <a:pt x="0" y="43089"/>
                    <a:pt x="6178" y="28173"/>
                    <a:pt x="17176" y="17176"/>
                  </a:cubicBezTo>
                  <a:cubicBezTo>
                    <a:pt x="28173" y="6178"/>
                    <a:pt x="43089" y="0"/>
                    <a:pt x="586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1315979" cy="221219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82872" y="1346738"/>
            <a:ext cx="4569972" cy="6093296"/>
          </a:xfrm>
          <a:custGeom>
            <a:avLst/>
            <a:gdLst/>
            <a:ahLst/>
            <a:cxnLst/>
            <a:rect r="r" b="b" t="t" l="l"/>
            <a:pathLst>
              <a:path h="6093296" w="4569972">
                <a:moveTo>
                  <a:pt x="0" y="0"/>
                </a:moveTo>
                <a:lnTo>
                  <a:pt x="4569971" y="0"/>
                </a:lnTo>
                <a:lnTo>
                  <a:pt x="4569971" y="6093295"/>
                </a:lnTo>
                <a:lnTo>
                  <a:pt x="0" y="6093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100588" y="1273909"/>
            <a:ext cx="4443893" cy="5921770"/>
          </a:xfrm>
          <a:custGeom>
            <a:avLst/>
            <a:gdLst/>
            <a:ahLst/>
            <a:cxnLst/>
            <a:rect r="r" b="b" t="t" l="l"/>
            <a:pathLst>
              <a:path h="5921770" w="4443893">
                <a:moveTo>
                  <a:pt x="0" y="0"/>
                </a:moveTo>
                <a:lnTo>
                  <a:pt x="4443893" y="0"/>
                </a:lnTo>
                <a:lnTo>
                  <a:pt x="4443893" y="5921770"/>
                </a:lnTo>
                <a:lnTo>
                  <a:pt x="0" y="5921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97991">
            <a:off x="13491746" y="1401809"/>
            <a:ext cx="3939376" cy="5249469"/>
          </a:xfrm>
          <a:custGeom>
            <a:avLst/>
            <a:gdLst/>
            <a:ahLst/>
            <a:cxnLst/>
            <a:rect r="r" b="b" t="t" l="l"/>
            <a:pathLst>
              <a:path h="5249469" w="3939376">
                <a:moveTo>
                  <a:pt x="0" y="0"/>
                </a:moveTo>
                <a:lnTo>
                  <a:pt x="3939376" y="0"/>
                </a:lnTo>
                <a:lnTo>
                  <a:pt x="3939376" y="5249468"/>
                </a:lnTo>
                <a:lnTo>
                  <a:pt x="0" y="5249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 flipV="true">
            <a:off x="1087534" y="5688839"/>
            <a:ext cx="3960647" cy="0"/>
          </a:xfrm>
          <a:prstGeom prst="line">
            <a:avLst/>
          </a:prstGeom>
          <a:ln cap="flat" w="38100">
            <a:solidFill>
              <a:srgbClr val="2B4B8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5242186" y="5707889"/>
            <a:ext cx="3960647" cy="0"/>
          </a:xfrm>
          <a:prstGeom prst="line">
            <a:avLst/>
          </a:prstGeom>
          <a:ln cap="flat" w="38100">
            <a:solidFill>
              <a:srgbClr val="2B4B8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9393334" y="5707889"/>
            <a:ext cx="3960647" cy="0"/>
          </a:xfrm>
          <a:prstGeom prst="line">
            <a:avLst/>
          </a:prstGeom>
          <a:ln cap="flat" w="38100">
            <a:solidFill>
              <a:srgbClr val="2B4B8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13544481" y="5707889"/>
            <a:ext cx="3960647" cy="0"/>
          </a:xfrm>
          <a:prstGeom prst="line">
            <a:avLst/>
          </a:prstGeom>
          <a:ln cap="flat" w="38100">
            <a:solidFill>
              <a:srgbClr val="2B4B8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5133673" y="2853576"/>
            <a:ext cx="4177675" cy="2762437"/>
          </a:xfrm>
          <a:custGeom>
            <a:avLst/>
            <a:gdLst/>
            <a:ahLst/>
            <a:cxnLst/>
            <a:rect r="r" b="b" t="t" l="l"/>
            <a:pathLst>
              <a:path h="2762437" w="4177675">
                <a:moveTo>
                  <a:pt x="0" y="0"/>
                </a:moveTo>
                <a:lnTo>
                  <a:pt x="4177675" y="0"/>
                </a:lnTo>
                <a:lnTo>
                  <a:pt x="4177675" y="2762436"/>
                </a:lnTo>
                <a:lnTo>
                  <a:pt x="0" y="27624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883650" y="707226"/>
            <a:ext cx="10520699" cy="112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7"/>
              </a:lnSpc>
            </a:pPr>
            <a:r>
              <a:rPr lang="en-US" sz="7364">
                <a:solidFill>
                  <a:srgbClr val="FEFEFE"/>
                </a:solidFill>
                <a:latin typeface="Josefin Sans Bold"/>
              </a:rPr>
              <a:t>Componentes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45249" y="6774039"/>
            <a:ext cx="2445218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FFFFFF"/>
                </a:solidFill>
                <a:latin typeface="Open Sauce Bold"/>
              </a:rPr>
              <a:t>Módulo Rele 5v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51049" y="6559726"/>
            <a:ext cx="2445218" cy="126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FFFFFF"/>
                </a:solidFill>
                <a:latin typeface="Open Sauce Bold"/>
              </a:rPr>
              <a:t>Mini-Fechadura Solenoide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302196" y="6774039"/>
            <a:ext cx="2445218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FFFFFF"/>
                </a:solidFill>
                <a:latin typeface="Open Sauce Bold"/>
              </a:rPr>
              <a:t>Módulo RFDI e ESP8266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045705" y="6774039"/>
            <a:ext cx="2445218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FFFFFF"/>
                </a:solidFill>
                <a:latin typeface="Open Sauce Bold"/>
              </a:rPr>
              <a:t>Pack de baterias 12v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3471" y="1172270"/>
            <a:ext cx="3506052" cy="3758925"/>
          </a:xfrm>
          <a:custGeom>
            <a:avLst/>
            <a:gdLst/>
            <a:ahLst/>
            <a:cxnLst/>
            <a:rect r="r" b="b" t="t" l="l"/>
            <a:pathLst>
              <a:path h="3758925" w="3506052">
                <a:moveTo>
                  <a:pt x="0" y="0"/>
                </a:moveTo>
                <a:lnTo>
                  <a:pt x="3506051" y="0"/>
                </a:lnTo>
                <a:lnTo>
                  <a:pt x="3506051" y="3758925"/>
                </a:lnTo>
                <a:lnTo>
                  <a:pt x="0" y="375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843511"/>
            <a:ext cx="1577012" cy="3414789"/>
          </a:xfrm>
          <a:custGeom>
            <a:avLst/>
            <a:gdLst/>
            <a:ahLst/>
            <a:cxnLst/>
            <a:rect r="r" b="b" t="t" l="l"/>
            <a:pathLst>
              <a:path h="3414789" w="1577012">
                <a:moveTo>
                  <a:pt x="0" y="0"/>
                </a:moveTo>
                <a:lnTo>
                  <a:pt x="1577012" y="0"/>
                </a:lnTo>
                <a:lnTo>
                  <a:pt x="1577012" y="3414789"/>
                </a:lnTo>
                <a:lnTo>
                  <a:pt x="0" y="3414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25059" y="5143500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3"/>
                </a:lnTo>
                <a:lnTo>
                  <a:pt x="0" y="2842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138300" y="4074711"/>
            <a:ext cx="9893018" cy="3537600"/>
            <a:chOff x="0" y="0"/>
            <a:chExt cx="13190691" cy="47168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3190691" cy="1481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726"/>
                </a:lnSpc>
              </a:pPr>
              <a:r>
                <a:rPr lang="en-US" sz="7272">
                  <a:solidFill>
                    <a:srgbClr val="F7B4A7"/>
                  </a:solidFill>
                  <a:latin typeface="Josefin Sans Bold"/>
                </a:rPr>
                <a:t>Protótipo construído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203088"/>
              <a:ext cx="13190691" cy="2513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88792" indent="-294396" lvl="1">
                <a:lnSpc>
                  <a:spcPts val="3818"/>
                </a:lnSpc>
                <a:buFont typeface="Arial"/>
                <a:buChar char="•"/>
              </a:pPr>
              <a:r>
                <a:rPr lang="en-US" sz="2727">
                  <a:solidFill>
                    <a:srgbClr val="94DDDE"/>
                  </a:solidFill>
                  <a:latin typeface="Josefin Sans"/>
                </a:rPr>
                <a:t>Baixo custo financeiro</a:t>
              </a:r>
            </a:p>
            <a:p>
              <a:pPr algn="just" marL="588792" indent="-294396" lvl="1">
                <a:lnSpc>
                  <a:spcPts val="3818"/>
                </a:lnSpc>
                <a:buFont typeface="Arial"/>
                <a:buChar char="•"/>
              </a:pPr>
              <a:r>
                <a:rPr lang="en-US" sz="2727">
                  <a:solidFill>
                    <a:srgbClr val="94DDDE"/>
                  </a:solidFill>
                  <a:latin typeface="Josefin Sans"/>
                </a:rPr>
                <a:t>Fácil adaptação</a:t>
              </a:r>
            </a:p>
            <a:p>
              <a:pPr algn="just" marL="588792" indent="-294396" lvl="1">
                <a:lnSpc>
                  <a:spcPts val="3818"/>
                </a:lnSpc>
                <a:buFont typeface="Arial"/>
                <a:buChar char="•"/>
              </a:pPr>
              <a:r>
                <a:rPr lang="en-US" sz="2727">
                  <a:solidFill>
                    <a:srgbClr val="94DDDE"/>
                  </a:solidFill>
                  <a:latin typeface="Josefin Sans"/>
                </a:rPr>
                <a:t>Encontrado facilmente</a:t>
              </a:r>
            </a:p>
            <a:p>
              <a:pPr algn="just" marL="588792" indent="-294396" lvl="1">
                <a:lnSpc>
                  <a:spcPts val="3818"/>
                </a:lnSpc>
                <a:buFont typeface="Arial"/>
                <a:buChar char="•"/>
              </a:pPr>
              <a:r>
                <a:rPr lang="en-US" sz="2727">
                  <a:solidFill>
                    <a:srgbClr val="94DDDE"/>
                  </a:solidFill>
                  <a:latin typeface="Josefin Sans"/>
                </a:rPr>
                <a:t>Tamanho e forma ideal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063808" y="601391"/>
            <a:ext cx="3624757" cy="2814129"/>
          </a:xfrm>
          <a:custGeom>
            <a:avLst/>
            <a:gdLst/>
            <a:ahLst/>
            <a:cxnLst/>
            <a:rect r="r" b="b" t="t" l="l"/>
            <a:pathLst>
              <a:path h="2814129" w="3624757">
                <a:moveTo>
                  <a:pt x="0" y="0"/>
                </a:moveTo>
                <a:lnTo>
                  <a:pt x="3624756" y="0"/>
                </a:lnTo>
                <a:lnTo>
                  <a:pt x="3624756" y="2814129"/>
                </a:lnTo>
                <a:lnTo>
                  <a:pt x="0" y="2814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912767" cy="10287000"/>
          </a:xfrm>
          <a:custGeom>
            <a:avLst/>
            <a:gdLst/>
            <a:ahLst/>
            <a:cxnLst/>
            <a:rect r="r" b="b" t="t" l="l"/>
            <a:pathLst>
              <a:path h="10287000" w="6912767">
                <a:moveTo>
                  <a:pt x="0" y="0"/>
                </a:moveTo>
                <a:lnTo>
                  <a:pt x="6912767" y="0"/>
                </a:lnTo>
                <a:lnTo>
                  <a:pt x="69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24" t="0" r="-9699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97063" y="2814027"/>
            <a:ext cx="9162237" cy="5030421"/>
            <a:chOff x="0" y="0"/>
            <a:chExt cx="12216316" cy="670722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19075"/>
              <a:ext cx="12216316" cy="2142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30"/>
                </a:lnSpc>
              </a:pPr>
              <a:r>
                <a:rPr lang="en-US" sz="5275">
                  <a:solidFill>
                    <a:srgbClr val="2B4B82"/>
                  </a:solidFill>
                  <a:latin typeface="Josefin Sans Bold"/>
                </a:rPr>
                <a:t>Criação do Back-End e Database mySQL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164277"/>
              <a:ext cx="12216316" cy="14557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17"/>
                </a:lnSpc>
              </a:pPr>
              <a:r>
                <a:rPr lang="en-US" sz="2549" spc="402">
                  <a:solidFill>
                    <a:srgbClr val="2B4B82"/>
                  </a:solidFill>
                  <a:latin typeface="Josefin Sans"/>
                </a:rPr>
                <a:t>INTEGRAÇÃO ENTRE AS DUAS TECNOLOGIAS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471518"/>
              <a:ext cx="12216316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2930" indent="-291465" lvl="1">
                <a:lnSpc>
                  <a:spcPts val="3779"/>
                </a:lnSpc>
                <a:buFont typeface="Arial"/>
                <a:buChar char="•"/>
              </a:pPr>
              <a:r>
                <a:rPr lang="en-US" sz="2700">
                  <a:solidFill>
                    <a:srgbClr val="2B4B82"/>
                  </a:solidFill>
                  <a:latin typeface="Josefin Sans"/>
                </a:rPr>
                <a:t>Tecnologias utilizadas no Back-End</a:t>
              </a:r>
            </a:p>
            <a:p>
              <a:pPr algn="l" marL="582930" indent="-291465" lvl="1">
                <a:lnSpc>
                  <a:spcPts val="3780"/>
                </a:lnSpc>
                <a:buFont typeface="Arial"/>
                <a:buChar char="•"/>
              </a:pPr>
              <a:r>
                <a:rPr lang="en-US" sz="2700">
                  <a:solidFill>
                    <a:srgbClr val="2B4B82"/>
                  </a:solidFill>
                  <a:latin typeface="Josefin Sans"/>
                </a:rPr>
                <a:t>Programa utilizado para a Database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DAGHIAq6jtc</dc:identifier>
  <dcterms:modified xsi:type="dcterms:W3CDTF">2011-08-01T06:04:30Z</dcterms:modified>
  <cp:revision>1</cp:revision>
  <dc:title>SafeLocker - Projeto Integrador V</dc:title>
</cp:coreProperties>
</file>